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35"/>
  </p:notesMasterIdLst>
  <p:sldIdLst>
    <p:sldId id="292" r:id="rId2"/>
    <p:sldId id="293" r:id="rId3"/>
    <p:sldId id="290" r:id="rId4"/>
    <p:sldId id="286" r:id="rId5"/>
    <p:sldId id="287" r:id="rId6"/>
    <p:sldId id="258" r:id="rId7"/>
    <p:sldId id="291" r:id="rId8"/>
    <p:sldId id="288" r:id="rId9"/>
    <p:sldId id="260" r:id="rId10"/>
    <p:sldId id="294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70" r:id="rId20"/>
    <p:sldId id="271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2" r:id="rId30"/>
    <p:sldId id="289" r:id="rId31"/>
    <p:sldId id="283" r:id="rId32"/>
    <p:sldId id="284" r:id="rId33"/>
    <p:sldId id="285" r:id="rId3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48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8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8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8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48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48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48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48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 horzBarState="maximized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66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F79D02D-6A2B-469D-A4B5-5D3EE5343D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662D03-8C03-4BFB-871A-0FE5455618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12C93-A4A8-4EA5-921A-F569D9A309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32570A-AE40-4991-950E-E4E4E142D8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77BEEA-C534-41D7-94F3-6F6F0892CF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C0C556-982B-496D-943A-67A4994E85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4BC21E-45F9-4279-93D9-4CD01BE512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8A96A5-2DB0-4584-B626-3FAE6AAEF7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3D5FC-2A86-4CFD-9668-E1AACC1D04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E29068-3E58-477F-AD46-3C7F929900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FF22D7-8457-4708-8B99-A2D9B6C437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DE6F5D-A4D5-4FFB-B73A-33F6EFA22E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E439E7-8C9B-4670-AD76-F6D0967A21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10C9E7-4059-4042-BDF6-34851E67C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886AA2-FB83-4C3F-A8E9-4D15B8A71E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9AA451-EAD1-4E2E-A0D8-340827B87E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DE70BCC-A655-42D8-A873-0399A4D9FD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  <p:sldLayoutId id="2147483670" r:id="rId13"/>
    <p:sldLayoutId id="2147483671" r:id="rId14"/>
    <p:sldLayoutId id="2147483672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Огледни  час</a:t>
            </a:r>
            <a:endParaRPr lang="en-GB" alt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x-none" dirty="0" smtClean="0"/>
          </a:p>
          <a:p>
            <a:pPr eaLnBrk="1" hangingPunct="1">
              <a:defRPr/>
            </a:pPr>
            <a:endParaRPr lang="x-none" dirty="0" smtClean="0"/>
          </a:p>
          <a:p>
            <a:pPr eaLnBrk="1" hangingPunct="1">
              <a:buFontTx/>
              <a:buNone/>
              <a:defRPr/>
            </a:pPr>
            <a:r>
              <a:rPr lang="x-none" sz="4000" dirty="0"/>
              <a:t> </a:t>
            </a:r>
            <a:r>
              <a:rPr lang="x-none" sz="4000" dirty="0" smtClean="0"/>
              <a:t>        </a:t>
            </a:r>
            <a:r>
              <a:rPr lang="x-none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РАЧУНАЊЕ  ВРЕМЕНА</a:t>
            </a:r>
            <a:endParaRPr lang="en-GB" sz="4000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x-none" sz="40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ДЕЦЕНИЈА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x-none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400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ВЕК</a:t>
            </a:r>
            <a:r>
              <a:rPr lang="x-none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x-none" sz="400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МИЛЕНИЈУМ</a:t>
            </a:r>
            <a:endParaRPr lang="en-US" sz="4000" dirty="0">
              <a:solidFill>
                <a:schemeClr val="accent2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67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US" smtClean="0">
                <a:solidFill>
                  <a:srgbClr val="00B050"/>
                </a:solidFill>
              </a:rPr>
              <a:t>Од 1-10= I деценија</a:t>
            </a:r>
          </a:p>
          <a:p>
            <a:pPr marL="0" indent="0">
              <a:buFontTx/>
              <a:buNone/>
            </a:pPr>
            <a:endParaRPr lang="en-US" smtClean="0">
              <a:solidFill>
                <a:srgbClr val="00B050"/>
              </a:solidFill>
            </a:endParaRPr>
          </a:p>
          <a:p>
            <a:pPr marL="0" indent="0">
              <a:buFontTx/>
              <a:buNone/>
            </a:pPr>
            <a:r>
              <a:rPr lang="en-US" smtClean="0">
                <a:solidFill>
                  <a:srgbClr val="00B050"/>
                </a:solidFill>
              </a:rPr>
              <a:t>Од 1-100= I век</a:t>
            </a:r>
          </a:p>
          <a:p>
            <a:pPr marL="0" indent="0">
              <a:buFontTx/>
              <a:buNone/>
            </a:pPr>
            <a:endParaRPr lang="en-US" smtClean="0">
              <a:solidFill>
                <a:srgbClr val="00B050"/>
              </a:solidFill>
            </a:endParaRPr>
          </a:p>
          <a:p>
            <a:pPr marL="0" indent="0">
              <a:buFontTx/>
              <a:buNone/>
            </a:pPr>
            <a:r>
              <a:rPr lang="en-US" smtClean="0">
                <a:solidFill>
                  <a:srgbClr val="00B050"/>
                </a:solidFill>
              </a:rPr>
              <a:t>Од 1-1000= I миленијум</a:t>
            </a:r>
          </a:p>
          <a:p>
            <a:pPr marL="0" indent="0">
              <a:buFontTx/>
              <a:buNone/>
            </a:pPr>
            <a:endParaRPr lang="en-US" smtClean="0"/>
          </a:p>
          <a:p>
            <a:pPr marL="0" indent="0">
              <a:buFontTx/>
              <a:buNone/>
            </a:pPr>
            <a:endParaRPr lang="en-US" smtClean="0"/>
          </a:p>
          <a:p>
            <a:pPr marL="0" indent="0">
              <a:buFontTx/>
              <a:buNone/>
            </a:pPr>
            <a:r>
              <a:rPr lang="en-US" smtClean="0"/>
              <a:t>     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7175" y="1700213"/>
            <a:ext cx="4619625" cy="4425950"/>
          </a:xfrm>
        </p:spPr>
        <p:txBody>
          <a:bodyPr/>
          <a:lstStyle/>
          <a:p>
            <a:pPr>
              <a:defRPr/>
            </a:pPr>
            <a:endParaRPr lang="x-none" dirty="0" smtClean="0"/>
          </a:p>
          <a:p>
            <a:pPr marL="0" indent="0">
              <a:buFontTx/>
              <a:buNone/>
              <a:defRPr/>
            </a:pPr>
            <a:r>
              <a:rPr lang="x-none" dirty="0" smtClean="0">
                <a:solidFill>
                  <a:srgbClr val="FFFF00"/>
                </a:solidFill>
              </a:rPr>
              <a:t>Од 11-20= II деценија</a:t>
            </a:r>
          </a:p>
          <a:p>
            <a:pPr marL="0" indent="0">
              <a:buFontTx/>
              <a:buNone/>
              <a:defRPr/>
            </a:pPr>
            <a:endParaRPr lang="x-none" dirty="0" smtClean="0">
              <a:solidFill>
                <a:srgbClr val="FFFF00"/>
              </a:solidFill>
            </a:endParaRPr>
          </a:p>
          <a:p>
            <a:pPr marL="0" indent="0">
              <a:buFontTx/>
              <a:buNone/>
              <a:defRPr/>
            </a:pPr>
            <a:r>
              <a:rPr lang="x-none" dirty="0" smtClean="0">
                <a:solidFill>
                  <a:srgbClr val="FFFF00"/>
                </a:solidFill>
              </a:rPr>
              <a:t>Од  101-200= II век</a:t>
            </a:r>
          </a:p>
          <a:p>
            <a:pPr marL="0" indent="0">
              <a:buFontTx/>
              <a:buNone/>
              <a:defRPr/>
            </a:pPr>
            <a:endParaRPr lang="x-none" dirty="0">
              <a:solidFill>
                <a:srgbClr val="FFFF00"/>
              </a:solidFill>
            </a:endParaRPr>
          </a:p>
          <a:p>
            <a:pPr marL="0" indent="0">
              <a:buFontTx/>
              <a:buNone/>
              <a:defRPr/>
            </a:pPr>
            <a:r>
              <a:rPr lang="x-none" dirty="0" smtClean="0">
                <a:solidFill>
                  <a:srgbClr val="FFFF00"/>
                </a:solidFill>
              </a:rPr>
              <a:t>Од 1001-2000= II миленијум</a:t>
            </a: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Cyrl-CS" altLang="en-US" smtClean="0"/>
              <a:t>“Прекретница”</a:t>
            </a:r>
            <a:endParaRPr lang="en-US" altLang="en-US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sr-Cyrl-CS" altLang="en-US" sz="2800" smtClean="0"/>
          </a:p>
          <a:p>
            <a:pPr eaLnBrk="1" hangingPunct="1"/>
            <a:endParaRPr lang="sr-Cyrl-CS" altLang="en-US" sz="2800" smtClean="0"/>
          </a:p>
          <a:p>
            <a:pPr eaLnBrk="1" hangingPunct="1">
              <a:buFontTx/>
              <a:buNone/>
            </a:pPr>
            <a:r>
              <a:rPr lang="sr-Cyrl-CS" altLang="en-US" sz="2800" smtClean="0"/>
              <a:t>Стара ера                                        Нова ера</a:t>
            </a:r>
          </a:p>
          <a:p>
            <a:pPr eaLnBrk="1" hangingPunct="1">
              <a:buFontTx/>
              <a:buNone/>
            </a:pPr>
            <a:endParaRPr lang="sr-Cyrl-CS" altLang="en-US" sz="2800" smtClean="0"/>
          </a:p>
          <a:p>
            <a:pPr eaLnBrk="1" hangingPunct="1">
              <a:buFontTx/>
              <a:buNone/>
            </a:pPr>
            <a:endParaRPr lang="sr-Cyrl-CS" altLang="en-US" sz="2800" smtClean="0"/>
          </a:p>
          <a:p>
            <a:pPr eaLnBrk="1" hangingPunct="1">
              <a:buFontTx/>
              <a:buNone/>
            </a:pPr>
            <a:endParaRPr lang="sr-Cyrl-CS" altLang="en-US" sz="2800" smtClean="0"/>
          </a:p>
          <a:p>
            <a:pPr eaLnBrk="1" hangingPunct="1">
              <a:buFontTx/>
              <a:buNone/>
            </a:pPr>
            <a:r>
              <a:rPr lang="sr-Cyrl-CS" altLang="en-US" sz="2800" smtClean="0"/>
              <a:t>Велико  временско раздобље које почиње неким  важним догађајем назива се ЕРА.</a:t>
            </a:r>
          </a:p>
          <a:p>
            <a:pPr eaLnBrk="1" hangingPunct="1">
              <a:buFontTx/>
              <a:buNone/>
            </a:pPr>
            <a:endParaRPr lang="en-US" altLang="en-US" sz="2800" smtClean="0"/>
          </a:p>
        </p:txBody>
      </p:sp>
      <p:pic>
        <p:nvPicPr>
          <p:cNvPr id="12292" name="Picture 4" descr="rođenje isus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55875" y="1196975"/>
            <a:ext cx="3311525" cy="345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61111E-6 3.33333E-6  C 0.06892 3.33333E-6  0.125 0.02847  0.125 0.06389  C 0.125 0.09907  0.06892 0.12777  3.61111E-6 0.12777  C -0.0691 0.12777  -0.125 0.09907  -0.125 0.06389  C -0.125 0.02847  -0.0691 3.33333E-6  3.61111E-6 3.33333E-6  Z " pathEditMode="relative">
                                      <p:cBhvr>
                                        <p:cTn id="6" dur="2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6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Cyrl-CS" altLang="en-US" smtClean="0"/>
              <a:t>Хришћани</a:t>
            </a:r>
            <a:endParaRPr lang="en-US" altLang="en-US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sr-Cyrl-CS" altLang="en-US" dirty="0" smtClean="0"/>
          </a:p>
          <a:p>
            <a:pPr marL="0" indent="0" eaLnBrk="1" hangingPunct="1">
              <a:buFontTx/>
              <a:buNone/>
              <a:defRPr/>
            </a:pPr>
            <a:r>
              <a:rPr lang="sr-Cyrl-CS" altLang="en-US" dirty="0" smtClean="0"/>
              <a:t>Време  рачунају од рођења </a:t>
            </a:r>
            <a:endParaRPr lang="en-US" altLang="en-US" dirty="0" smtClean="0"/>
          </a:p>
          <a:p>
            <a:pPr marL="0" indent="0" eaLnBrk="1" hangingPunct="1">
              <a:buFontTx/>
              <a:buNone/>
              <a:defRPr/>
            </a:pPr>
            <a:r>
              <a:rPr lang="sr-Cyrl-CS" altLang="en-US" dirty="0" smtClean="0"/>
              <a:t>Исуса Христа.</a:t>
            </a:r>
          </a:p>
          <a:p>
            <a:pPr eaLnBrk="1" hangingPunct="1">
              <a:buFontTx/>
              <a:buNone/>
              <a:defRPr/>
            </a:pPr>
            <a:endParaRPr lang="sr-Cyrl-CS" altLang="en-US" dirty="0" smtClean="0"/>
          </a:p>
          <a:p>
            <a:pPr eaLnBrk="1" hangingPunct="1">
              <a:buFontTx/>
              <a:buNone/>
              <a:defRPr/>
            </a:pPr>
            <a:r>
              <a:rPr lang="sr-Cyrl-CS" altLang="en-US" dirty="0" smtClean="0"/>
              <a:t>Град Витлејем,Палестина</a:t>
            </a:r>
          </a:p>
          <a:p>
            <a:pPr eaLnBrk="1" hangingPunct="1">
              <a:buFontTx/>
              <a:buNone/>
              <a:defRPr/>
            </a:pPr>
            <a:r>
              <a:rPr lang="sr-Cyrl-CS" altLang="en-US" dirty="0" smtClean="0"/>
              <a:t>    1.век</a:t>
            </a:r>
            <a:endParaRPr lang="en-US" altLang="en-US" dirty="0" smtClean="0"/>
          </a:p>
        </p:txBody>
      </p:sp>
      <p:pic>
        <p:nvPicPr>
          <p:cNvPr id="13316" name="Picture 5" descr="isu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84888" y="1341438"/>
            <a:ext cx="3059112" cy="551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5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Cyrl-CS" altLang="en-US" smtClean="0"/>
              <a:t>Стари Грци</a:t>
            </a:r>
            <a:endParaRPr lang="en-US" altLang="en-US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27088" y="1557338"/>
            <a:ext cx="6265862" cy="4525962"/>
          </a:xfrm>
        </p:spPr>
        <p:txBody>
          <a:bodyPr/>
          <a:lstStyle/>
          <a:p>
            <a:pPr eaLnBrk="1" hangingPunct="1"/>
            <a:r>
              <a:rPr lang="sr-Cyrl-CS" altLang="en-US" sz="2800" smtClean="0"/>
              <a:t>776.п.н.е.-Прва   олимпијада             </a:t>
            </a:r>
            <a:endParaRPr lang="en-US" altLang="en-US" sz="2800" smtClean="0"/>
          </a:p>
        </p:txBody>
      </p:sp>
      <p:pic>
        <p:nvPicPr>
          <p:cNvPr id="14340" name="Picture 4" descr="olimpijske igr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205038"/>
            <a:ext cx="9144000" cy="4652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P spid="24579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Cyrl-CS" altLang="en-US" smtClean="0"/>
              <a:t>Стари Рим</a:t>
            </a:r>
            <a:endParaRPr lang="en-US" altLang="en-US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r-Cyrl-CS" altLang="en-US" smtClean="0"/>
              <a:t>753.п.н.е.-оснивање Рима</a:t>
            </a:r>
            <a:endParaRPr lang="en-US" altLang="en-US" smtClean="0"/>
          </a:p>
        </p:txBody>
      </p:sp>
      <p:pic>
        <p:nvPicPr>
          <p:cNvPr id="15364" name="Picture 5" descr="stari ri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2988" y="2276475"/>
            <a:ext cx="6408737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P spid="2662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Cyrl-CS" altLang="en-US" smtClean="0"/>
              <a:t>Египћани</a:t>
            </a:r>
            <a:endParaRPr lang="en-US" altLang="en-US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r-Cyrl-CS" altLang="en-US" smtClean="0"/>
              <a:t>Рачунају време по владавини фараона</a:t>
            </a:r>
            <a:endParaRPr lang="en-US" altLang="en-US" smtClean="0"/>
          </a:p>
        </p:txBody>
      </p:sp>
      <p:pic>
        <p:nvPicPr>
          <p:cNvPr id="16388" name="Picture 4" descr="piramid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650" y="2276475"/>
            <a:ext cx="7777163" cy="4392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  <p:bldP spid="27651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Cyrl-CS" altLang="en-US" smtClean="0"/>
              <a:t>Муслимани</a:t>
            </a:r>
            <a:endParaRPr lang="en-US" altLang="en-US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r-Cyrl-CS" altLang="en-US" smtClean="0"/>
              <a:t>622.-пресељење Мухамеда(пророка)из Меке у Медину (Јатриб).</a:t>
            </a:r>
            <a:endParaRPr lang="en-US" altLang="en-US" smtClean="0"/>
          </a:p>
        </p:txBody>
      </p:sp>
      <p:pic>
        <p:nvPicPr>
          <p:cNvPr id="17412" name="Picture 4" descr="mek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2708275"/>
            <a:ext cx="8424862" cy="388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  <p:bldP spid="2867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Cyrl-CS" altLang="en-US" smtClean="0">
                <a:latin typeface="Times New Roman" pitchFamily="18" charset="0"/>
                <a:cs typeface="Times New Roman" pitchFamily="18" charset="0"/>
              </a:rPr>
              <a:t>Рачунање  времена</a:t>
            </a:r>
            <a:endParaRPr lang="en-US" alt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557338"/>
            <a:ext cx="8229600" cy="4525962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sr-Cyrl-CS" altLang="en-US" smtClean="0"/>
              <a:t>Ако се догађај одиграо у </a:t>
            </a:r>
            <a:r>
              <a:rPr lang="sr-Cyrl-CS" altLang="en-US" smtClean="0">
                <a:solidFill>
                  <a:srgbClr val="FFFF00"/>
                </a:solidFill>
              </a:rPr>
              <a:t>истој </a:t>
            </a:r>
            <a:r>
              <a:rPr lang="sr-Cyrl-CS" altLang="en-US" smtClean="0"/>
              <a:t>ери,</a:t>
            </a:r>
            <a:r>
              <a:rPr lang="sr-Cyrl-CS" altLang="en-US" smtClean="0">
                <a:solidFill>
                  <a:srgbClr val="FFFF00"/>
                </a:solidFill>
              </a:rPr>
              <a:t>одузећемо</a:t>
            </a:r>
            <a:r>
              <a:rPr lang="sr-Cyrl-CS" altLang="en-US" smtClean="0"/>
              <a:t> од веће године мању.</a:t>
            </a:r>
            <a:endParaRPr lang="en-US" altLang="en-US" smtClean="0"/>
          </a:p>
          <a:p>
            <a:pPr marL="0" indent="0" eaLnBrk="1" hangingPunct="1">
              <a:buFontTx/>
              <a:buNone/>
            </a:pPr>
            <a:r>
              <a:rPr lang="en-US" altLang="en-US" smtClean="0"/>
              <a:t>нпр: 2013-1389= 624.</a:t>
            </a:r>
            <a:endParaRPr lang="sr-Cyrl-CS" altLang="en-US" smtClean="0"/>
          </a:p>
          <a:p>
            <a:pPr marL="0" indent="0" eaLnBrk="1" hangingPunct="1">
              <a:buFontTx/>
              <a:buNone/>
            </a:pPr>
            <a:endParaRPr lang="sr-Cyrl-CS" altLang="en-US" smtClean="0"/>
          </a:p>
          <a:p>
            <a:pPr marL="0" indent="0" eaLnBrk="1" hangingPunct="1">
              <a:buFontTx/>
              <a:buNone/>
            </a:pPr>
            <a:r>
              <a:rPr lang="sr-Cyrl-CS" altLang="en-US" smtClean="0"/>
              <a:t>Ако су се догађаји одиграли у оквиру </a:t>
            </a:r>
            <a:r>
              <a:rPr lang="sr-Cyrl-CS" altLang="en-US" smtClean="0">
                <a:solidFill>
                  <a:srgbClr val="FFFF00"/>
                </a:solidFill>
              </a:rPr>
              <a:t>различитих</a:t>
            </a:r>
            <a:r>
              <a:rPr lang="sr-Cyrl-CS" altLang="en-US" smtClean="0"/>
              <a:t>  ера,године </a:t>
            </a:r>
            <a:r>
              <a:rPr lang="sr-Cyrl-CS" altLang="en-US" smtClean="0">
                <a:solidFill>
                  <a:srgbClr val="FFFF00"/>
                </a:solidFill>
              </a:rPr>
              <a:t>сабирамо</a:t>
            </a:r>
            <a:r>
              <a:rPr lang="sr-Cyrl-CS" altLang="en-US" smtClean="0"/>
              <a:t>.</a:t>
            </a:r>
          </a:p>
          <a:p>
            <a:pPr marL="0" indent="0" eaLnBrk="1" hangingPunct="1">
              <a:buFontTx/>
              <a:buNone/>
            </a:pPr>
            <a:r>
              <a:rPr lang="sr-Cyrl-CS" altLang="en-US" smtClean="0"/>
              <a:t>2013 +</a:t>
            </a:r>
            <a:r>
              <a:rPr lang="sr-Cyrl-CS" altLang="en-US" smtClean="0">
                <a:solidFill>
                  <a:srgbClr val="FF0000"/>
                </a:solidFill>
              </a:rPr>
              <a:t>753.п.н.е</a:t>
            </a:r>
            <a:r>
              <a:rPr lang="sr-Cyrl-CS" altLang="en-US" smtClean="0"/>
              <a:t>=2766.</a:t>
            </a:r>
            <a:endParaRPr lang="en-US" altLang="en-US" smtClean="0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  <p:bldP spid="29699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Cyrl-CS" altLang="en-US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Примери:</a:t>
            </a:r>
            <a:endParaRPr lang="en-US" altLang="en-US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sr-Cyrl-CS" altLang="en-US" sz="2800" smtClean="0"/>
              <a:t> </a:t>
            </a:r>
            <a:r>
              <a:rPr lang="sr-Cyrl-CS" altLang="en-US" sz="2800" smtClean="0">
                <a:solidFill>
                  <a:srgbClr val="92D050"/>
                </a:solidFill>
              </a:rPr>
              <a:t>1</a:t>
            </a:r>
            <a:r>
              <a:rPr lang="sr-Cyrl-CS" altLang="en-US" sz="2800" smtClean="0"/>
              <a:t>.Косовска битка се одиграла 1389.год а данас је 201</a:t>
            </a:r>
            <a:r>
              <a:rPr lang="en-US" altLang="en-US" sz="2800" smtClean="0"/>
              <a:t>3</a:t>
            </a:r>
            <a:r>
              <a:rPr lang="sr-Cyrl-CS" altLang="en-US" sz="2800" smtClean="0"/>
              <a:t>.година.Колико је времена прошло од тада?</a:t>
            </a:r>
          </a:p>
          <a:p>
            <a:pPr eaLnBrk="1" hangingPunct="1">
              <a:buFontTx/>
              <a:buNone/>
            </a:pPr>
            <a:r>
              <a:rPr lang="sr-Cyrl-CS" altLang="en-US" sz="2800" smtClean="0"/>
              <a:t>                          201</a:t>
            </a:r>
            <a:r>
              <a:rPr lang="en-US" altLang="en-US" sz="2800" smtClean="0"/>
              <a:t>3</a:t>
            </a:r>
            <a:r>
              <a:rPr lang="sr-Cyrl-CS" altLang="en-US" sz="2800" smtClean="0"/>
              <a:t>-1389=</a:t>
            </a:r>
            <a:r>
              <a:rPr lang="en-US" altLang="en-US" sz="2800" smtClean="0"/>
              <a:t>624 </a:t>
            </a:r>
            <a:r>
              <a:rPr lang="sr-Cyrl-CS" altLang="en-US" sz="2800" smtClean="0"/>
              <a:t>година</a:t>
            </a:r>
          </a:p>
          <a:p>
            <a:pPr eaLnBrk="1" hangingPunct="1">
              <a:buFontTx/>
              <a:buNone/>
            </a:pPr>
            <a:endParaRPr lang="sr-Cyrl-CS" altLang="en-US" sz="2800" smtClean="0"/>
          </a:p>
          <a:p>
            <a:pPr eaLnBrk="1" hangingPunct="1">
              <a:buFontTx/>
              <a:buNone/>
            </a:pPr>
            <a:r>
              <a:rPr lang="sr-Cyrl-CS" altLang="en-US" sz="2800" smtClean="0">
                <a:solidFill>
                  <a:srgbClr val="00B0F0"/>
                </a:solidFill>
              </a:rPr>
              <a:t>2</a:t>
            </a:r>
            <a:r>
              <a:rPr lang="sr-Cyrl-CS" altLang="en-US" sz="2800" smtClean="0"/>
              <a:t>.Прве  олимпијске  игре одржане су 776.год п.н.е. а последње 2008.год.Колико је времена прошло између првих и последњих олимпијских игара.</a:t>
            </a:r>
          </a:p>
          <a:p>
            <a:pPr eaLnBrk="1" hangingPunct="1">
              <a:buFontTx/>
              <a:buNone/>
            </a:pPr>
            <a:r>
              <a:rPr lang="sr-Cyrl-CS" altLang="en-US" sz="2800" smtClean="0"/>
              <a:t>       776.година п.н.е.  +200</a:t>
            </a:r>
            <a:r>
              <a:rPr lang="en-US" altLang="en-US" sz="2800" smtClean="0"/>
              <a:t>8</a:t>
            </a:r>
            <a:r>
              <a:rPr lang="sr-Cyrl-CS" altLang="en-US" sz="2800" smtClean="0"/>
              <a:t> </a:t>
            </a:r>
            <a:r>
              <a:rPr lang="en-US" altLang="en-US" sz="2800" smtClean="0"/>
              <a:t>=2784</a:t>
            </a:r>
            <a:r>
              <a:rPr lang="sr-Cyrl-CS" altLang="en-US" sz="2800" smtClean="0"/>
              <a:t> године</a:t>
            </a:r>
          </a:p>
          <a:p>
            <a:pPr eaLnBrk="1" hangingPunct="1">
              <a:buFontTx/>
              <a:buNone/>
            </a:pPr>
            <a:endParaRPr lang="en-US" altLang="en-US" sz="2800" smtClean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/>
      <p:bldP spid="3072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Cyrl-CS" altLang="en-US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УРАДИ  САМ</a:t>
            </a:r>
            <a:endParaRPr lang="en-US" altLang="en-US" smtClean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sr-Cyrl-CS" altLang="en-US" smtClean="0"/>
              <a:t> </a:t>
            </a:r>
            <a:r>
              <a:rPr lang="sr-Cyrl-CS" altLang="en-US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ГОД</a:t>
            </a:r>
            <a:r>
              <a:rPr lang="sr-Cyrl-CS" altLang="en-US" smtClean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sr-Cyrl-CS" altLang="en-US" u="sng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ВЕК</a:t>
            </a:r>
            <a:r>
              <a:rPr lang="sr-Cyrl-CS" altLang="en-US" smtClean="0">
                <a:latin typeface="Times New Roman" pitchFamily="18" charset="0"/>
                <a:cs typeface="Times New Roman" pitchFamily="18" charset="0"/>
              </a:rPr>
              <a:t>              МИЛЕНИЈУМ</a:t>
            </a:r>
          </a:p>
          <a:p>
            <a:pPr marL="609600" indent="-609600" eaLnBrk="1" hangingPunct="1">
              <a:buFontTx/>
              <a:buNone/>
            </a:pPr>
            <a:r>
              <a:rPr lang="sr-Cyrl-CS" altLang="en-US" smtClean="0"/>
              <a:t>2008                      </a:t>
            </a:r>
          </a:p>
          <a:p>
            <a:pPr marL="609600" indent="-609600" eaLnBrk="1" hangingPunct="1">
              <a:buFontTx/>
              <a:buAutoNum type="arabicPlain" startAt="753"/>
            </a:pPr>
            <a:r>
              <a:rPr lang="sr-Cyrl-CS" altLang="en-US" smtClean="0"/>
              <a:t> </a:t>
            </a:r>
          </a:p>
          <a:p>
            <a:pPr marL="609600" indent="-609600" eaLnBrk="1" hangingPunct="1">
              <a:buFontTx/>
              <a:buNone/>
            </a:pPr>
            <a:r>
              <a:rPr lang="sr-Cyrl-CS" altLang="en-US" smtClean="0"/>
              <a:t>800</a:t>
            </a:r>
          </a:p>
          <a:p>
            <a:pPr marL="609600" indent="-609600" eaLnBrk="1" hangingPunct="1">
              <a:buFontTx/>
              <a:buNone/>
            </a:pPr>
            <a:r>
              <a:rPr lang="sr-Cyrl-CS" altLang="en-US" smtClean="0"/>
              <a:t>1999</a:t>
            </a:r>
          </a:p>
          <a:p>
            <a:pPr marL="609600" indent="-609600" eaLnBrk="1" hangingPunct="1">
              <a:buFontTx/>
              <a:buNone/>
            </a:pPr>
            <a:r>
              <a:rPr lang="sr-Cyrl-CS" altLang="en-US" smtClean="0"/>
              <a:t>1000</a:t>
            </a:r>
          </a:p>
          <a:p>
            <a:pPr marL="609600" indent="-609600" eaLnBrk="1" hangingPunct="1">
              <a:buFontTx/>
              <a:buNone/>
            </a:pPr>
            <a:r>
              <a:rPr lang="sr-Cyrl-CS" altLang="en-US" smtClean="0"/>
              <a:t>1954</a:t>
            </a:r>
            <a:endParaRPr lang="en-US" altLang="en-US" smtClean="0"/>
          </a:p>
        </p:txBody>
      </p:sp>
      <p:sp>
        <p:nvSpPr>
          <p:cNvPr id="2" name="Right Arrow 1"/>
          <p:cNvSpPr/>
          <p:nvPr/>
        </p:nvSpPr>
        <p:spPr>
          <a:xfrm>
            <a:off x="1547813" y="2251075"/>
            <a:ext cx="647700" cy="484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Right Arrow 2"/>
          <p:cNvSpPr/>
          <p:nvPr/>
        </p:nvSpPr>
        <p:spPr>
          <a:xfrm>
            <a:off x="3924300" y="2251075"/>
            <a:ext cx="719138" cy="484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/>
      <p:bldP spid="3993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71550" y="115888"/>
            <a:ext cx="6985000" cy="6742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 eaLnBrk="1" hangingPunct="1">
              <a:buFontTx/>
              <a:buAutoNum type="arabicPlain" startAt="123"/>
            </a:pPr>
            <a:r>
              <a:rPr lang="sr-Cyrl-CS" altLang="en-US" sz="1600" smtClean="0"/>
              <a:t>          1638   </a:t>
            </a:r>
            <a:r>
              <a:rPr lang="sr-Cyrl-CS" altLang="en-US" sz="4000" smtClean="0"/>
              <a:t>       </a:t>
            </a:r>
            <a:br>
              <a:rPr lang="sr-Cyrl-CS" altLang="en-US" sz="4000" smtClean="0"/>
            </a:br>
            <a:r>
              <a:rPr lang="sr-Cyrl-CS" altLang="en-US" sz="4000" smtClean="0"/>
              <a:t>753 </a:t>
            </a:r>
            <a:r>
              <a:rPr lang="sr-Cyrl-CS" altLang="en-US" sz="1800" smtClean="0"/>
              <a:t>  776                                                                                                                                                         </a:t>
            </a:r>
            <a:r>
              <a:rPr lang="sr-Cyrl-CS" altLang="en-US" sz="4000" smtClean="0"/>
              <a:t>  </a:t>
            </a:r>
            <a:endParaRPr lang="en-US" altLang="en-US" sz="4000" smtClean="0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1600200"/>
            <a:ext cx="8497888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sr-Cyrl-CS" altLang="en-US" smtClean="0"/>
              <a:t>24                         2010       671         1</a:t>
            </a:r>
          </a:p>
          <a:p>
            <a:pPr eaLnBrk="1" hangingPunct="1">
              <a:buFontTx/>
              <a:buNone/>
            </a:pPr>
            <a:r>
              <a:rPr lang="sr-Cyrl-CS" altLang="en-US" smtClean="0"/>
              <a:t>                      573              32                  9         </a:t>
            </a:r>
          </a:p>
          <a:p>
            <a:pPr eaLnBrk="1" hangingPunct="1">
              <a:buFontTx/>
              <a:buNone/>
            </a:pPr>
            <a:endParaRPr lang="sr-Cyrl-CS" altLang="en-US" smtClean="0"/>
          </a:p>
          <a:p>
            <a:pPr eaLnBrk="1" hangingPunct="1">
              <a:buFontTx/>
              <a:buNone/>
            </a:pPr>
            <a:r>
              <a:rPr lang="sr-Cyrl-CS" altLang="en-US" smtClean="0"/>
              <a:t>             13         47                </a:t>
            </a:r>
            <a:r>
              <a:rPr lang="sr-Cyrl-CS" altLang="en-US" sz="1600" smtClean="0"/>
              <a:t>1764                   </a:t>
            </a:r>
            <a:endParaRPr lang="sr-Cyrl-CS" altLang="en-US" smtClean="0"/>
          </a:p>
          <a:p>
            <a:pPr eaLnBrk="1" hangingPunct="1">
              <a:buFontTx/>
              <a:buNone/>
            </a:pPr>
            <a:endParaRPr lang="sr-Cyrl-CS" altLang="en-US" smtClean="0"/>
          </a:p>
          <a:p>
            <a:pPr eaLnBrk="1" hangingPunct="1">
              <a:buFontTx/>
              <a:buNone/>
            </a:pPr>
            <a:r>
              <a:rPr lang="sr-Cyrl-CS" altLang="en-US" smtClean="0"/>
              <a:t>                                                    2000</a:t>
            </a:r>
          </a:p>
          <a:p>
            <a:pPr eaLnBrk="1" hangingPunct="1">
              <a:buFontTx/>
              <a:buNone/>
            </a:pPr>
            <a:r>
              <a:rPr lang="sr-Cyrl-CS" altLang="en-US" smtClean="0"/>
              <a:t>  454                   199</a:t>
            </a:r>
          </a:p>
          <a:p>
            <a:pPr eaLnBrk="1" hangingPunct="1">
              <a:buFontTx/>
              <a:buNone/>
            </a:pPr>
            <a:endParaRPr lang="en-US" altLang="en-US" smtClean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61111E-6 3.33333E-6  C 0.06892 3.33333E-6  0.125 0.02847  0.125 0.06389  C 0.125 0.09907  0.06892 0.12777  3.61111E-6 0.12777  C -0.0691 0.12777  -0.125 0.09907  -0.125 0.06389  C -0.125 0.02847  -0.0691 3.33333E-6  3.61111E-6 3.33333E-6  Z " pathEditMode="relative">
                                      <p:cBhvr>
                                        <p:cTn id="6" dur="20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/>
      <p:bldP spid="4096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/>
          <a:lstStyle/>
          <a:p>
            <a:pPr eaLnBrk="1" hangingPunct="1"/>
            <a:r>
              <a:rPr lang="sr-Cyrl-CS" altLang="en-US" smtClean="0"/>
              <a:t>Провери  своје знање!</a:t>
            </a:r>
            <a:endParaRPr lang="en-US" altLang="en-US" smtClean="0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GB" altLang="en-US" smtClean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7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6" grpId="0"/>
      <p:bldP spid="47107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4213" y="-458788"/>
            <a:ext cx="7772400" cy="3267076"/>
          </a:xfrm>
        </p:spPr>
        <p:txBody>
          <a:bodyPr/>
          <a:lstStyle/>
          <a:p>
            <a:pPr eaLnBrk="1" hangingPunct="1"/>
            <a:r>
              <a:rPr lang="sr-Cyrl-CS" altLang="en-US" sz="4000" smtClean="0"/>
              <a:t>Дефиниција историје:</a:t>
            </a:r>
            <a:br>
              <a:rPr lang="sr-Cyrl-CS" altLang="en-US" sz="4000" smtClean="0"/>
            </a:br>
            <a:r>
              <a:rPr lang="sr-Cyrl-CS" altLang="en-US" sz="2000" smtClean="0"/>
              <a:t/>
            </a:r>
            <a:br>
              <a:rPr lang="sr-Cyrl-CS" altLang="en-US" sz="2000" smtClean="0"/>
            </a:br>
            <a:r>
              <a:rPr lang="sr-Cyrl-CS" altLang="en-US" sz="3600" smtClean="0"/>
              <a:t>Историја је .......наука,која проучава............људског ...........,од .............времена  до .........</a:t>
            </a:r>
            <a:endParaRPr lang="en-US" altLang="en-US" sz="3600" smtClean="0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068638"/>
            <a:ext cx="6400800" cy="2570162"/>
          </a:xfrm>
        </p:spPr>
        <p:txBody>
          <a:bodyPr/>
          <a:lstStyle/>
          <a:p>
            <a:pPr eaLnBrk="1" hangingPunct="1"/>
            <a:r>
              <a:rPr lang="sr-Cyrl-CS" altLang="en-US" smtClean="0"/>
              <a:t>Отац историје је.... </a:t>
            </a:r>
            <a:endParaRPr lang="en-US" altLang="en-US" smtClean="0"/>
          </a:p>
        </p:txBody>
      </p:sp>
      <p:pic>
        <p:nvPicPr>
          <p:cNvPr id="23556" name="Picture 6" descr="herodo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00788" y="3573463"/>
            <a:ext cx="1857375" cy="245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61111E-6 3.33333E-6  C 0.06892 3.33333E-6  0.125 0.02847  0.125 0.06389  C 0.125 0.09907  0.06892 0.12777  3.61111E-6 0.12777  C -0.0691 0.12777  -0.125 0.09907  -0.125 0.06389  C -0.125 0.02847  -0.0691 3.33333E-6  3.61111E-6 3.33333E-6  Z " pathEditMode="relative">
                                      <p:cBhvr>
                                        <p:cTn id="6" dur="2000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7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0.0  L 0.25 0.33295  L 0.0 0.33295  L 0.0 0.0  Z" pathEditMode="relative" ptsTypes="">
                                      <p:cBhvr>
                                        <p:cTn id="8" dur="2000" fill="hold"/>
                                        <p:tgtEl>
                                          <p:spTgt spid="48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2" grpId="0"/>
      <p:bldP spid="4813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Cyrl-CS" altLang="en-US" sz="4000" smtClean="0"/>
              <a:t>Ком  историјском извору припада?</a:t>
            </a:r>
            <a:endParaRPr lang="en-US" altLang="en-US" sz="4000" smtClean="0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sr-Cyrl-CS" altLang="en-US" smtClean="0"/>
              <a:t>         </a:t>
            </a:r>
            <a:endParaRPr lang="en-US" altLang="en-US" smtClean="0"/>
          </a:p>
        </p:txBody>
      </p:sp>
      <p:pic>
        <p:nvPicPr>
          <p:cNvPr id="24580" name="Picture 4" descr="mač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650" y="1628775"/>
            <a:ext cx="2879725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1" name="Picture 1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67175" y="1916113"/>
            <a:ext cx="4995863" cy="351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0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8" grpId="0"/>
      <p:bldP spid="50179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 eaLnBrk="1" hangingPunct="1"/>
            <a:r>
              <a:rPr lang="sr-Cyrl-CS" altLang="en-US" sz="4000" smtClean="0"/>
              <a:t>Који је ово историјски  извор....?</a:t>
            </a:r>
            <a:endParaRPr lang="en-US" altLang="en-US" sz="4000" smtClean="0"/>
          </a:p>
        </p:txBody>
      </p:sp>
      <p:pic>
        <p:nvPicPr>
          <p:cNvPr id="25603" name="Pictur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57338"/>
            <a:ext cx="9144000" cy="530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1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 eaLnBrk="1" hangingPunct="1"/>
            <a:r>
              <a:rPr lang="sr-Cyrl-CS" altLang="en-US" smtClean="0"/>
              <a:t>А ово је ....</a:t>
            </a:r>
            <a:endParaRPr lang="en-US" altLang="en-US" smtClean="0"/>
          </a:p>
        </p:txBody>
      </p:sp>
      <p:pic>
        <p:nvPicPr>
          <p:cNvPr id="26627" name="Pictur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68413"/>
            <a:ext cx="9144000" cy="554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2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8229600" cy="4594225"/>
          </a:xfrm>
        </p:spPr>
        <p:txBody>
          <a:bodyPr/>
          <a:lstStyle/>
          <a:p>
            <a:pPr eaLnBrk="1" hangingPunct="1"/>
            <a:r>
              <a:rPr lang="sr-Cyrl-CS" altLang="en-US" smtClean="0"/>
              <a:t>Како су стари народи рачунали време?</a:t>
            </a:r>
            <a:endParaRPr lang="en-US" altLang="en-US" smtClean="0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sr-Cyrl-CS" altLang="en-US" smtClean="0"/>
              <a:t>  </a:t>
            </a: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3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sr-Cyrl-CS" altLang="en-US" sz="4000" smtClean="0"/>
              <a:t>             Шта је хронологија ,</a:t>
            </a:r>
          </a:p>
          <a:p>
            <a:pPr eaLnBrk="1" hangingPunct="1">
              <a:buFontTx/>
              <a:buNone/>
            </a:pPr>
            <a:endParaRPr lang="sr-Cyrl-CS" altLang="en-US" sz="4000" smtClean="0"/>
          </a:p>
          <a:p>
            <a:pPr eaLnBrk="1" hangingPunct="1">
              <a:buFontTx/>
              <a:buNone/>
            </a:pPr>
            <a:r>
              <a:rPr lang="sr-Cyrl-CS" altLang="en-US" sz="4000" smtClean="0"/>
              <a:t>             а шта  археологија???</a:t>
            </a:r>
            <a:endParaRPr lang="en-US" altLang="en-US" sz="40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Cyrl-CS" altLang="en-US" smtClean="0"/>
              <a:t>Израчунај:</a:t>
            </a:r>
            <a:endParaRPr lang="en-US" altLang="en-US" smtClean="0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r-Cyrl-CS" altLang="en-US" smtClean="0"/>
              <a:t>Наша Школа је основана 1964.год.Колико је времена прошло до данас?</a:t>
            </a:r>
            <a:endParaRPr lang="en-US" altLang="en-US" smtClean="0"/>
          </a:p>
        </p:txBody>
      </p:sp>
      <p:pic>
        <p:nvPicPr>
          <p:cNvPr id="29700" name="Picture 4" descr="desank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59113" y="2636838"/>
            <a:ext cx="2520950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Cyrl-CS" altLang="en-US" sz="4000" smtClean="0"/>
              <a:t>Одреди ком веку припадају сл.године:</a:t>
            </a:r>
            <a:endParaRPr lang="en-US" altLang="en-US" sz="4000" smtClean="0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r-Cyrl-CS" altLang="en-US" smtClean="0"/>
              <a:t>       303 ?</a:t>
            </a:r>
          </a:p>
          <a:p>
            <a:pPr eaLnBrk="1" hangingPunct="1"/>
            <a:endParaRPr lang="sr-Cyrl-CS" altLang="en-US" smtClean="0"/>
          </a:p>
          <a:p>
            <a:pPr eaLnBrk="1" hangingPunct="1"/>
            <a:r>
              <a:rPr lang="sr-Cyrl-CS" altLang="en-US" smtClean="0"/>
              <a:t>      1303?</a:t>
            </a:r>
          </a:p>
          <a:p>
            <a:pPr eaLnBrk="1" hangingPunct="1"/>
            <a:endParaRPr lang="sr-Cyrl-CS" altLang="en-US" smtClean="0"/>
          </a:p>
          <a:p>
            <a:pPr eaLnBrk="1" hangingPunct="1"/>
            <a:r>
              <a:rPr lang="sr-Cyrl-CS" altLang="en-US" smtClean="0"/>
              <a:t>       33 ?</a:t>
            </a:r>
            <a:endParaRPr lang="en-US" altLang="en-US" smtClean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573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5734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57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57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Cyrl-CS" altLang="en-US" smtClean="0"/>
              <a:t> Еволуција</a:t>
            </a:r>
            <a:r>
              <a:rPr lang="en-US" altLang="en-US" smtClean="0"/>
              <a:t> човека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altLang="en-US" smtClean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1628775"/>
            <a:ext cx="8207375" cy="446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2" grpId="0"/>
      <p:bldP spid="7168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Cyrl-CS" altLang="en-US" u="sng" smtClean="0">
                <a:solidFill>
                  <a:srgbClr val="FF0000"/>
                </a:solidFill>
              </a:rPr>
              <a:t>ДОМАЋИ  ЗАДАТАК</a:t>
            </a:r>
            <a:endParaRPr lang="en-US" altLang="en-US" u="sng" smtClean="0">
              <a:solidFill>
                <a:srgbClr val="FF0000"/>
              </a:solidFill>
            </a:endParaRP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56610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sr-Cyrl-CS" altLang="en-US" sz="2800" smtClean="0"/>
              <a:t> </a:t>
            </a:r>
            <a:r>
              <a:rPr lang="sr-Cyrl-CS" altLang="en-US" sz="2800" smtClean="0">
                <a:solidFill>
                  <a:srgbClr val="92D050"/>
                </a:solidFill>
              </a:rPr>
              <a:t>1</a:t>
            </a:r>
            <a:r>
              <a:rPr lang="sr-Cyrl-CS" altLang="en-US" sz="2800" smtClean="0"/>
              <a:t>. КОМ  МИЛЕНИЈУМУ и ВЕКУ    ПРИПАДАЈУ  СЛЕДЕЋЕ ГОДИНЕ:</a:t>
            </a:r>
          </a:p>
          <a:p>
            <a:pPr eaLnBrk="1" hangingPunct="1">
              <a:buFontTx/>
              <a:buNone/>
            </a:pPr>
            <a:r>
              <a:rPr lang="sr-Cyrl-CS" altLang="en-US" smtClean="0"/>
              <a:t>  </a:t>
            </a:r>
            <a:r>
              <a:rPr lang="en-US" altLang="en-US" smtClean="0"/>
              <a:t>           </a:t>
            </a:r>
            <a:r>
              <a:rPr lang="sr-Cyrl-CS" altLang="en-US" smtClean="0"/>
              <a:t> 235,1888,1000</a:t>
            </a:r>
          </a:p>
          <a:p>
            <a:pPr eaLnBrk="1" hangingPunct="1">
              <a:buFontTx/>
              <a:buNone/>
            </a:pPr>
            <a:endParaRPr lang="sr-Cyrl-CS" altLang="en-US" smtClean="0"/>
          </a:p>
          <a:p>
            <a:pPr eaLnBrk="1" hangingPunct="1">
              <a:buFontTx/>
              <a:buNone/>
            </a:pPr>
            <a:r>
              <a:rPr lang="sr-Cyrl-CS" altLang="en-US" smtClean="0"/>
              <a:t>  </a:t>
            </a:r>
            <a:r>
              <a:rPr lang="sr-Cyrl-CS" altLang="en-US" smtClean="0">
                <a:solidFill>
                  <a:srgbClr val="00B0F0"/>
                </a:solidFill>
              </a:rPr>
              <a:t>2.</a:t>
            </a:r>
            <a:r>
              <a:rPr lang="sr-Cyrl-CS" altLang="en-US" smtClean="0"/>
              <a:t>  Шта   је  ера?</a:t>
            </a:r>
          </a:p>
          <a:p>
            <a:pPr eaLnBrk="1" hangingPunct="1">
              <a:buFontTx/>
              <a:buNone/>
            </a:pPr>
            <a:endParaRPr lang="sr-Cyrl-CS" altLang="en-US" smtClean="0"/>
          </a:p>
          <a:p>
            <a:pPr eaLnBrk="1" hangingPunct="1">
              <a:buFontTx/>
              <a:buNone/>
            </a:pPr>
            <a:r>
              <a:rPr lang="sr-Cyrl-CS" altLang="en-US" smtClean="0"/>
              <a:t>  </a:t>
            </a:r>
            <a:r>
              <a:rPr lang="sr-Cyrl-CS" altLang="en-US" smtClean="0">
                <a:solidFill>
                  <a:srgbClr val="FFC000"/>
                </a:solidFill>
              </a:rPr>
              <a:t>3.</a:t>
            </a:r>
            <a:r>
              <a:rPr lang="sr-Cyrl-CS" altLang="en-US" smtClean="0"/>
              <a:t> Како су Грци,Римљани и Хришћани рачунали време?</a:t>
            </a:r>
            <a:endParaRPr lang="en-US" altLang="en-US" smtClean="0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706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06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0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70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8" grpId="0"/>
      <p:bldP spid="70659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sr-Cyrl-CS" dirty="0" smtClean="0"/>
              <a:t>               </a:t>
            </a:r>
            <a:r>
              <a:rPr lang="sr-Cyrl-CS" sz="4400" b="1" dirty="0" smtClean="0">
                <a:solidFill>
                  <a:srgbClr val="FF0000"/>
                </a:solidFill>
              </a:rPr>
              <a:t>Да</a:t>
            </a:r>
            <a:r>
              <a:rPr lang="sr-Cyrl-CS" sz="4400" b="1" dirty="0" smtClean="0"/>
              <a:t> </a:t>
            </a:r>
            <a:r>
              <a:rPr lang="sr-Cyrl-CS" sz="4400" b="1" dirty="0" smtClean="0">
                <a:solidFill>
                  <a:srgbClr val="92D050"/>
                </a:solidFill>
              </a:rPr>
              <a:t>ли</a:t>
            </a:r>
            <a:r>
              <a:rPr lang="sr-Cyrl-CS" sz="4400" b="1" dirty="0" smtClean="0"/>
              <a:t> </a:t>
            </a:r>
            <a:r>
              <a:rPr lang="sr-Cyrl-CS" sz="4400" b="1" dirty="0" smtClean="0">
                <a:solidFill>
                  <a:schemeClr val="accent2">
                    <a:lumMod val="75000"/>
                  </a:schemeClr>
                </a:solidFill>
              </a:rPr>
              <a:t>Вам</a:t>
            </a:r>
            <a:r>
              <a:rPr lang="sr-Cyrl-CS" sz="4400" b="1" dirty="0" smtClean="0"/>
              <a:t> </a:t>
            </a:r>
            <a:r>
              <a:rPr lang="sr-Cyrl-CS" sz="4400" b="1" dirty="0" smtClean="0">
                <a:solidFill>
                  <a:srgbClr val="7030A0"/>
                </a:solidFill>
              </a:rPr>
              <a:t>се</a:t>
            </a:r>
            <a:r>
              <a:rPr lang="sr-Cyrl-CS" sz="4400" b="1" dirty="0" smtClean="0"/>
              <a:t> </a:t>
            </a:r>
            <a:r>
              <a:rPr lang="sr-Cyrl-CS" sz="4400" b="1" dirty="0" smtClean="0">
                <a:solidFill>
                  <a:srgbClr val="FFFF00"/>
                </a:solidFill>
              </a:rPr>
              <a:t>допао</a:t>
            </a:r>
          </a:p>
          <a:p>
            <a:pPr eaLnBrk="1" hangingPunct="1">
              <a:buFontTx/>
              <a:buNone/>
              <a:defRPr/>
            </a:pPr>
            <a:endParaRPr lang="sr-Cyrl-CS" sz="4400" b="1" dirty="0" smtClean="0"/>
          </a:p>
          <a:p>
            <a:pPr eaLnBrk="1" hangingPunct="1">
              <a:buFontTx/>
              <a:buNone/>
              <a:defRPr/>
            </a:pPr>
            <a:r>
              <a:rPr lang="sr-Cyrl-CS" sz="4400" b="1" dirty="0" smtClean="0"/>
              <a:t>                     </a:t>
            </a:r>
            <a:r>
              <a:rPr lang="sr-Cyrl-CS" sz="4400" b="1" dirty="0" smtClean="0">
                <a:solidFill>
                  <a:schemeClr val="accent6">
                    <a:lumMod val="50000"/>
                  </a:schemeClr>
                </a:solidFill>
              </a:rPr>
              <a:t>час</a:t>
            </a:r>
            <a:r>
              <a:rPr lang="sr-Cyrl-CS" sz="4400" b="1" dirty="0" smtClean="0"/>
              <a:t> ???</a:t>
            </a:r>
            <a:endParaRPr lang="en-US" sz="4400" b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 rev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476250"/>
            <a:ext cx="8229600" cy="564991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sr-Cyrl-CS" altLang="en-US" smtClean="0">
                <a:solidFill>
                  <a:srgbClr val="FF0000"/>
                </a:solidFill>
              </a:rPr>
              <a:t>              </a:t>
            </a:r>
            <a:r>
              <a:rPr lang="sr-Cyrl-CS" altLang="en-US" sz="4400" smtClean="0">
                <a:solidFill>
                  <a:srgbClr val="FF0000"/>
                </a:solidFill>
              </a:rPr>
              <a:t>Да ли би волели још </a:t>
            </a:r>
          </a:p>
          <a:p>
            <a:pPr eaLnBrk="1" hangingPunct="1">
              <a:buFontTx/>
              <a:buNone/>
            </a:pPr>
            <a:r>
              <a:rPr lang="sr-Cyrl-CS" altLang="en-US" sz="4400" smtClean="0">
                <a:solidFill>
                  <a:srgbClr val="FF0000"/>
                </a:solidFill>
              </a:rPr>
              <a:t>              оваквих  часова?</a:t>
            </a:r>
          </a:p>
          <a:p>
            <a:pPr eaLnBrk="1" hangingPunct="1">
              <a:buFontTx/>
              <a:buNone/>
            </a:pPr>
            <a:endParaRPr lang="sr-Cyrl-CS" altLang="en-US" sz="4400" smtClean="0"/>
          </a:p>
          <a:p>
            <a:pPr eaLnBrk="1" hangingPunct="1">
              <a:buFontTx/>
              <a:buNone/>
            </a:pPr>
            <a:r>
              <a:rPr lang="sr-Cyrl-CS" altLang="en-US" sz="4400" smtClean="0"/>
              <a:t>                      или  </a:t>
            </a:r>
            <a:endParaRPr lang="en-US" altLang="en-US" sz="4400" smtClean="0"/>
          </a:p>
        </p:txBody>
      </p:sp>
      <p:pic>
        <p:nvPicPr>
          <p:cNvPr id="33795" name="Picture 4" descr="smešk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429000"/>
            <a:ext cx="2160587" cy="3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6" name="Picture 5" descr="super smešk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48263" y="3429000"/>
            <a:ext cx="2444750" cy="302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5" grpId="0" build="p"/>
      <p:bldP spid="59395" grpId="1" build="allAtOnce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692150"/>
            <a:ext cx="8229600" cy="543401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sr-Cyrl-CS" altLang="en-US" smtClean="0"/>
              <a:t>            </a:t>
            </a:r>
            <a:r>
              <a:rPr lang="sr-Cyrl-CS" altLang="en-US" sz="4800" smtClean="0"/>
              <a:t>Хвала    на  пажњи,</a:t>
            </a:r>
          </a:p>
          <a:p>
            <a:pPr eaLnBrk="1" hangingPunct="1">
              <a:buFontTx/>
              <a:buNone/>
            </a:pPr>
            <a:r>
              <a:rPr lang="sr-Cyrl-CS" altLang="en-US" sz="4400" smtClean="0"/>
              <a:t>        </a:t>
            </a:r>
            <a:r>
              <a:rPr lang="sr-Cyrl-CS" altLang="en-US" sz="4800" smtClean="0"/>
              <a:t>били      сте   дивни!!!</a:t>
            </a:r>
          </a:p>
          <a:p>
            <a:pPr eaLnBrk="1" hangingPunct="1">
              <a:buFontTx/>
              <a:buNone/>
            </a:pPr>
            <a:endParaRPr lang="sr-Cyrl-CS" altLang="en-US" sz="4800" smtClean="0"/>
          </a:p>
          <a:p>
            <a:pPr eaLnBrk="1" hangingPunct="1">
              <a:buFontTx/>
              <a:buNone/>
            </a:pPr>
            <a:r>
              <a:rPr lang="sr-Cyrl-CS" altLang="en-US" sz="6000" smtClean="0"/>
              <a:t>         </a:t>
            </a:r>
            <a:r>
              <a:rPr lang="sr-Cyrl-CS" altLang="en-US" sz="6000" smtClean="0">
                <a:solidFill>
                  <a:srgbClr val="FF0000"/>
                </a:solidFill>
              </a:rPr>
              <a:t>Одличан ( 5 )</a:t>
            </a:r>
            <a:endParaRPr lang="en-US" altLang="en-US" sz="600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314950"/>
          </a:xfrm>
        </p:spPr>
        <p:txBody>
          <a:bodyPr/>
          <a:lstStyle/>
          <a:p>
            <a:pPr eaLnBrk="1" hangingPunct="1"/>
            <a:r>
              <a:rPr lang="sr-Cyrl-CS" altLang="en-US" sz="4000" smtClean="0"/>
              <a:t>Простор  може  да буде:</a:t>
            </a:r>
            <a:br>
              <a:rPr lang="sr-Cyrl-CS" altLang="en-US" sz="4000" smtClean="0"/>
            </a:br>
            <a:r>
              <a:rPr lang="sr-Cyrl-CS" altLang="en-US" sz="4000" smtClean="0"/>
              <a:t/>
            </a:r>
            <a:br>
              <a:rPr lang="sr-Cyrl-CS" altLang="en-US" sz="4000" smtClean="0"/>
            </a:br>
            <a:r>
              <a:rPr lang="sr-Cyrl-CS" altLang="en-US" sz="4000" smtClean="0"/>
              <a:t>*континент</a:t>
            </a:r>
            <a:br>
              <a:rPr lang="sr-Cyrl-CS" altLang="en-US" sz="4000" smtClean="0"/>
            </a:br>
            <a:r>
              <a:rPr lang="sr-Cyrl-CS" altLang="en-US" sz="4000" smtClean="0"/>
              <a:t>*држава</a:t>
            </a:r>
            <a:br>
              <a:rPr lang="sr-Cyrl-CS" altLang="en-US" sz="4000" smtClean="0"/>
            </a:br>
            <a:r>
              <a:rPr lang="sr-Cyrl-CS" altLang="en-US" sz="4000" smtClean="0"/>
              <a:t>*град</a:t>
            </a:r>
            <a:br>
              <a:rPr lang="sr-Cyrl-CS" altLang="en-US" sz="4000" smtClean="0"/>
            </a:br>
            <a:r>
              <a:rPr lang="sr-Cyrl-CS" altLang="en-US" sz="4000" smtClean="0"/>
              <a:t>*село</a:t>
            </a:r>
            <a:br>
              <a:rPr lang="sr-Cyrl-CS" altLang="en-US" sz="4000" smtClean="0"/>
            </a:br>
            <a:r>
              <a:rPr lang="sr-Cyrl-CS" altLang="en-US" sz="4000" smtClean="0"/>
              <a:t>*грађевина</a:t>
            </a:r>
            <a:br>
              <a:rPr lang="sr-Cyrl-CS" altLang="en-US" sz="4000" smtClean="0"/>
            </a:br>
            <a:endParaRPr lang="en-US" altLang="en-US" sz="4000" smtClean="0"/>
          </a:p>
        </p:txBody>
      </p:sp>
      <p:sp>
        <p:nvSpPr>
          <p:cNvPr id="62469" name="Rectangle 5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600200"/>
            <a:ext cx="10475913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sr-Cyrl-CS" altLang="en-US" sz="2800" smtClean="0"/>
              <a:t>      </a:t>
            </a:r>
            <a:endParaRPr lang="en-US" altLang="en-US" sz="2800" smtClean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24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2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2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24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24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24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8" grpId="0"/>
      <p:bldP spid="6246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sr-Cyrl-CS" altLang="en-US" smtClean="0"/>
              <a:t>   *</a:t>
            </a:r>
            <a:r>
              <a:rPr lang="sr-Cyrl-CS" altLang="en-US" b="1" smtClean="0"/>
              <a:t>Догађај </a:t>
            </a:r>
            <a:r>
              <a:rPr lang="sr-Cyrl-CS" altLang="en-US" smtClean="0"/>
              <a:t>                               * </a:t>
            </a:r>
            <a:r>
              <a:rPr lang="sr-Cyrl-CS" altLang="en-US" b="1" smtClean="0"/>
              <a:t>Простор</a:t>
            </a:r>
          </a:p>
          <a:p>
            <a:pPr eaLnBrk="1" hangingPunct="1">
              <a:buFontTx/>
              <a:buNone/>
            </a:pPr>
            <a:endParaRPr lang="sr-Cyrl-CS" altLang="en-US" smtClean="0"/>
          </a:p>
          <a:p>
            <a:pPr eaLnBrk="1" hangingPunct="1">
              <a:buFontTx/>
              <a:buNone/>
            </a:pPr>
            <a:r>
              <a:rPr lang="sr-Cyrl-CS" altLang="en-US" smtClean="0"/>
              <a:t>                               </a:t>
            </a:r>
          </a:p>
          <a:p>
            <a:pPr eaLnBrk="1" hangingPunct="1">
              <a:buFontTx/>
              <a:buNone/>
            </a:pPr>
            <a:r>
              <a:rPr lang="sr-Cyrl-CS" altLang="en-US" smtClean="0"/>
              <a:t>   откриће  писма                       Ирак</a:t>
            </a:r>
          </a:p>
          <a:p>
            <a:pPr eaLnBrk="1" hangingPunct="1">
              <a:buFontTx/>
              <a:buNone/>
            </a:pPr>
            <a:endParaRPr lang="sr-Cyrl-CS" altLang="en-US" smtClean="0"/>
          </a:p>
          <a:p>
            <a:pPr eaLnBrk="1" hangingPunct="1">
              <a:buFontTx/>
              <a:buNone/>
            </a:pPr>
            <a:r>
              <a:rPr lang="sr-Cyrl-CS" altLang="en-US" smtClean="0"/>
              <a:t>   прве олимпијске               град Олимпија</a:t>
            </a:r>
          </a:p>
          <a:p>
            <a:pPr eaLnBrk="1" hangingPunct="1">
              <a:buFontTx/>
              <a:buNone/>
            </a:pPr>
            <a:r>
              <a:rPr lang="sr-Cyrl-CS" altLang="en-US" smtClean="0"/>
              <a:t>         игре                                     Грчка</a:t>
            </a:r>
          </a:p>
          <a:p>
            <a:pPr eaLnBrk="1" hangingPunct="1">
              <a:buFontTx/>
              <a:buNone/>
            </a:pPr>
            <a:endParaRPr lang="sr-Cyrl-CS" altLang="en-US" smtClean="0"/>
          </a:p>
          <a:p>
            <a:pPr eaLnBrk="1" hangingPunct="1">
              <a:buFontTx/>
              <a:buNone/>
            </a:pPr>
            <a:r>
              <a:rPr lang="sr-Cyrl-CS" altLang="en-US" smtClean="0"/>
              <a:t>Оснивање  Рима                   Апенинско</a:t>
            </a:r>
          </a:p>
          <a:p>
            <a:pPr eaLnBrk="1" hangingPunct="1">
              <a:buFontTx/>
              <a:buNone/>
            </a:pPr>
            <a:r>
              <a:rPr lang="sr-Cyrl-CS" altLang="en-US" smtClean="0"/>
              <a:t>                                               полуострво</a:t>
            </a:r>
            <a:endParaRPr lang="en-US" altLang="en-US" smtClean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7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7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7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7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7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7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7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7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7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75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75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75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Cyrl-CS" altLang="en-US" smtClean="0"/>
              <a:t>Хронологија</a:t>
            </a:r>
            <a:endParaRPr lang="en-US" altLang="en-US" smtClean="0"/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sr-Cyrl-CS" altLang="en-US" sz="2800" smtClean="0"/>
          </a:p>
          <a:p>
            <a:pPr eaLnBrk="1" hangingPunct="1"/>
            <a:r>
              <a:rPr lang="sr-Cyrl-CS" altLang="en-US" sz="2800" smtClean="0"/>
              <a:t>Хронос-грчка реч која означава време.</a:t>
            </a:r>
          </a:p>
          <a:p>
            <a:pPr eaLnBrk="1" hangingPunct="1"/>
            <a:endParaRPr lang="sr-Cyrl-CS" altLang="en-US" sz="2800" smtClean="0"/>
          </a:p>
          <a:p>
            <a:pPr eaLnBrk="1" hangingPunct="1"/>
            <a:r>
              <a:rPr lang="sr-Cyrl-CS" altLang="en-US" sz="2800" smtClean="0"/>
              <a:t>Логос-наука</a:t>
            </a:r>
          </a:p>
          <a:p>
            <a:pPr eaLnBrk="1" hangingPunct="1"/>
            <a:endParaRPr lang="sr-Cyrl-CS" altLang="en-US" sz="2800" smtClean="0"/>
          </a:p>
          <a:p>
            <a:pPr eaLnBrk="1" hangingPunct="1"/>
            <a:r>
              <a:rPr lang="sr-Cyrl-CS" altLang="en-US" sz="2800" smtClean="0"/>
              <a:t>Хронос-грчки бог</a:t>
            </a:r>
            <a:endParaRPr lang="en-US" altLang="en-US" sz="2800" smtClean="0"/>
          </a:p>
        </p:txBody>
      </p:sp>
      <p:pic>
        <p:nvPicPr>
          <p:cNvPr id="7172" name="Picture 13" descr="hronos"/>
          <p:cNvPicPr>
            <a:picLocks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572000" y="1412875"/>
            <a:ext cx="4321175" cy="5111750"/>
          </a:xfrm>
          <a:noFill/>
        </p:spPr>
      </p:pic>
      <p:sp>
        <p:nvSpPr>
          <p:cNvPr id="7173" name="Rectangle 14"/>
          <p:cNvSpPr>
            <a:spLocks noChangeArrowheads="1"/>
          </p:cNvSpPr>
          <p:nvPr/>
        </p:nvSpPr>
        <p:spPr bwMode="auto">
          <a:xfrm>
            <a:off x="0" y="2971800"/>
            <a:ext cx="9144000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altLang="en-US" sz="1200">
              <a:cs typeface="Times New Roman" pitchFamily="18" charset="0"/>
            </a:endParaRPr>
          </a:p>
          <a:p>
            <a:endParaRPr lang="en-US" altLang="en-US" sz="1200">
              <a:cs typeface="Times New Roman" pitchFamily="18" charset="0"/>
            </a:endParaRPr>
          </a:p>
          <a:p>
            <a:endParaRPr lang="en-US" altLang="en-US" sz="1200">
              <a:cs typeface="Times New Roman" pitchFamily="18" charset="0"/>
            </a:endParaRPr>
          </a:p>
          <a:p>
            <a:pPr eaLnBrk="0" hangingPunct="0"/>
            <a:r>
              <a:rPr lang="en-GB" altLang="en-US" sz="1200">
                <a:cs typeface="Times New Roman" pitchFamily="18" charset="0"/>
              </a:rPr>
              <a:t/>
            </a:r>
            <a:br>
              <a:rPr lang="en-GB" altLang="en-US" sz="1200">
                <a:cs typeface="Times New Roman" pitchFamily="18" charset="0"/>
              </a:rPr>
            </a:br>
            <a:endParaRPr lang="en-GB" altLang="en-US" sz="180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6" grpId="0"/>
      <p:bldP spid="410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609600"/>
            <a:ext cx="9144000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altLang="en-US" sz="1200" b="1"/>
          </a:p>
          <a:p>
            <a:endParaRPr lang="en-US" altLang="en-US" sz="1200" b="1"/>
          </a:p>
          <a:p>
            <a:endParaRPr lang="en-US" altLang="en-US" sz="1200" b="1"/>
          </a:p>
          <a:p>
            <a:endParaRPr lang="en-US" altLang="en-US" sz="1200" b="1"/>
          </a:p>
          <a:p>
            <a:r>
              <a:rPr lang="en-US" altLang="en-US" sz="2400" b="1" u="sng"/>
              <a:t>Хронос</a:t>
            </a:r>
            <a:r>
              <a:rPr lang="en-US" altLang="en-US" sz="2400" b="1" i="1"/>
              <a:t> </a:t>
            </a:r>
            <a:endParaRPr lang="sr-Cyrl-CS" altLang="en-US" sz="2400" b="1" i="1"/>
          </a:p>
          <a:p>
            <a:endParaRPr lang="sr-Cyrl-CS" altLang="en-US" sz="2400" b="1" i="1"/>
          </a:p>
          <a:p>
            <a:r>
              <a:rPr lang="en-US" altLang="en-US" sz="2400" b="1"/>
              <a:t> је  имао  змијско тело</a:t>
            </a:r>
          </a:p>
          <a:p>
            <a:r>
              <a:rPr lang="en-US" altLang="en-US" sz="2400" b="1"/>
              <a:t> са три главе-човека,бика и лава.</a:t>
            </a:r>
          </a:p>
          <a:p>
            <a:r>
              <a:rPr lang="en-US" altLang="en-US" sz="2400" b="1"/>
              <a:t>Обично се приказује као стар и </a:t>
            </a:r>
          </a:p>
          <a:p>
            <a:r>
              <a:rPr lang="en-US" altLang="en-US" sz="2400" b="1"/>
              <a:t>мудар са дугом,сивом брадом.</a:t>
            </a:r>
          </a:p>
          <a:p>
            <a:r>
              <a:rPr lang="en-US" altLang="en-US" sz="2400" b="1"/>
              <a:t>Назива се и Еон,вечно време,</a:t>
            </a:r>
          </a:p>
          <a:p>
            <a:r>
              <a:rPr lang="en-US" altLang="en-US" sz="2400" b="1"/>
              <a:t>и окреће точак судбине.</a:t>
            </a:r>
            <a:endParaRPr lang="en-US" altLang="en-US" sz="2400"/>
          </a:p>
          <a:p>
            <a:pPr eaLnBrk="0" hangingPunct="0"/>
            <a:endParaRPr lang="en-US" altLang="en-US" sz="2400">
              <a:cs typeface="Times New Roman" pitchFamily="18" charset="0"/>
            </a:endParaRPr>
          </a:p>
          <a:p>
            <a:pPr eaLnBrk="0" hangingPunct="0"/>
            <a:endParaRPr lang="en-US" altLang="en-US" sz="2400"/>
          </a:p>
        </p:txBody>
      </p:sp>
      <p:pic>
        <p:nvPicPr>
          <p:cNvPr id="8195" name="Picture 3" descr="hrono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57800" y="0"/>
            <a:ext cx="36576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5"/>
          <p:cNvSpPr>
            <a:spLocks noChangeArrowheads="1"/>
          </p:cNvSpPr>
          <p:nvPr/>
        </p:nvSpPr>
        <p:spPr bwMode="auto">
          <a:xfrm>
            <a:off x="304800" y="415925"/>
            <a:ext cx="8534400" cy="2271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sr-Cyrl-CS" altLang="en-US" sz="4400" b="1"/>
              <a:t>           </a:t>
            </a:r>
            <a:r>
              <a:rPr lang="sr-Cyrl-CS" altLang="en-US" sz="4400" b="1">
                <a:solidFill>
                  <a:srgbClr val="92D050"/>
                </a:solidFill>
                <a:cs typeface="Times New Roman" pitchFamily="18" charset="0"/>
              </a:rPr>
              <a:t>Лента   времена</a:t>
            </a:r>
            <a:endParaRPr lang="en-US" altLang="en-US" sz="4400" b="1">
              <a:solidFill>
                <a:srgbClr val="92D050"/>
              </a:solidFill>
              <a:cs typeface="Times New Roman" pitchFamily="18" charset="0"/>
            </a:endParaRPr>
          </a:p>
          <a:p>
            <a:r>
              <a:rPr lang="sr-Cyrl-CS" altLang="en-US" sz="2600">
                <a:cs typeface="Times New Roman" pitchFamily="18" charset="0"/>
              </a:rPr>
              <a:t>                           (</a:t>
            </a:r>
            <a:r>
              <a:rPr lang="sr-Cyrl-CS" altLang="en-US" sz="2600">
                <a:solidFill>
                  <a:srgbClr val="00B050"/>
                </a:solidFill>
                <a:cs typeface="Times New Roman" pitchFamily="18" charset="0"/>
              </a:rPr>
              <a:t>црта  времена</a:t>
            </a:r>
            <a:r>
              <a:rPr lang="sr-Cyrl-CS" altLang="en-US" sz="2600">
                <a:cs typeface="Times New Roman" pitchFamily="18" charset="0"/>
              </a:rPr>
              <a:t>)</a:t>
            </a:r>
            <a:endParaRPr lang="en-US" altLang="en-US" sz="2600">
              <a:cs typeface="Times New Roman" pitchFamily="18" charset="0"/>
            </a:endParaRPr>
          </a:p>
          <a:p>
            <a:endParaRPr lang="en-US" altLang="en-US" sz="2600">
              <a:cs typeface="Times New Roman" pitchFamily="18" charset="0"/>
            </a:endParaRPr>
          </a:p>
          <a:p>
            <a:endParaRPr lang="en-US" altLang="en-US" sz="700"/>
          </a:p>
          <a:p>
            <a:pPr eaLnBrk="0" hangingPunct="0"/>
            <a:r>
              <a:rPr lang="en-US" altLang="en-US" sz="2200">
                <a:cs typeface="Times New Roman" pitchFamily="18" charset="0"/>
              </a:rPr>
              <a:t>   </a:t>
            </a:r>
            <a:r>
              <a:rPr lang="sr-Latn-CS" altLang="en-US" sz="2200">
                <a:cs typeface="Times New Roman" pitchFamily="18" charset="0"/>
              </a:rPr>
              <a:t>   </a:t>
            </a:r>
            <a:r>
              <a:rPr lang="sr-Cyrl-CS" altLang="en-US" sz="2200">
                <a:cs typeface="Times New Roman" pitchFamily="18" charset="0"/>
              </a:rPr>
              <a:t>  </a:t>
            </a:r>
            <a:r>
              <a:rPr lang="sr-Cyrl-CS" altLang="en-US" sz="2200" b="1">
                <a:solidFill>
                  <a:srgbClr val="FF0000"/>
                </a:solidFill>
                <a:cs typeface="Times New Roman" pitchFamily="18" charset="0"/>
              </a:rPr>
              <a:t>П.Н.Е.</a:t>
            </a:r>
            <a:r>
              <a:rPr lang="sr-Cyrl-CS" altLang="en-US" sz="2200">
                <a:cs typeface="Times New Roman" pitchFamily="18" charset="0"/>
              </a:rPr>
              <a:t>                                       </a:t>
            </a:r>
            <a:r>
              <a:rPr lang="en-US" altLang="en-US" sz="2200">
                <a:cs typeface="Times New Roman" pitchFamily="18" charset="0"/>
              </a:rPr>
              <a:t>           </a:t>
            </a:r>
            <a:r>
              <a:rPr lang="sr-Cyrl-CS" altLang="en-US" sz="2200">
                <a:cs typeface="Times New Roman" pitchFamily="18" charset="0"/>
              </a:rPr>
              <a:t>  </a:t>
            </a:r>
            <a:r>
              <a:rPr lang="sr-Cyrl-CS" altLang="en-US" sz="2200" b="1">
                <a:solidFill>
                  <a:srgbClr val="92D050"/>
                </a:solidFill>
                <a:cs typeface="Times New Roman" pitchFamily="18" charset="0"/>
              </a:rPr>
              <a:t>НОВА  ЕРА</a:t>
            </a:r>
            <a:r>
              <a:rPr lang="sr-Cyrl-CS" altLang="en-US" sz="2200">
                <a:solidFill>
                  <a:srgbClr val="92D050"/>
                </a:solidFill>
                <a:cs typeface="Times New Roman" pitchFamily="18" charset="0"/>
              </a:rPr>
              <a:t>                                </a:t>
            </a:r>
            <a:endParaRPr lang="en-US" altLang="en-US" sz="700">
              <a:solidFill>
                <a:srgbClr val="92D050"/>
              </a:solidFill>
            </a:endParaRPr>
          </a:p>
          <a:p>
            <a:pPr eaLnBrk="0" hangingPunct="0"/>
            <a:endParaRPr lang="en-US" altLang="en-US" sz="1800"/>
          </a:p>
        </p:txBody>
      </p:sp>
      <p:graphicFrame>
        <p:nvGraphicFramePr>
          <p:cNvPr id="68665" name="Group 57"/>
          <p:cNvGraphicFramePr>
            <a:graphicFrameLocks noGrp="1"/>
          </p:cNvGraphicFramePr>
          <p:nvPr/>
        </p:nvGraphicFramePr>
        <p:xfrm>
          <a:off x="304800" y="2911475"/>
          <a:ext cx="8083550" cy="822604"/>
        </p:xfrm>
        <a:graphic>
          <a:graphicData uri="http://schemas.openxmlformats.org/drawingml/2006/table">
            <a:tbl>
              <a:tblPr/>
              <a:tblGrid>
                <a:gridCol w="850900"/>
                <a:gridCol w="850900"/>
                <a:gridCol w="963613"/>
                <a:gridCol w="792162"/>
                <a:gridCol w="963613"/>
                <a:gridCol w="942975"/>
                <a:gridCol w="942975"/>
                <a:gridCol w="944562"/>
                <a:gridCol w="831850"/>
              </a:tblGrid>
              <a:tr h="822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IV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400-301</a:t>
                      </a:r>
                      <a:endParaRPr kumimoji="0" lang="sr-Cyrl-C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542" marB="4554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III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300-201</a:t>
                      </a:r>
                      <a:endParaRPr kumimoji="0" lang="sr-Cyrl-C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542" marB="4554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II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200-101</a:t>
                      </a:r>
                      <a:endParaRPr kumimoji="0" lang="sr-Cyrl-C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542" marB="4554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100-1</a:t>
                      </a:r>
                      <a:endParaRPr kumimoji="0" lang="sr-Cyrl-C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542" marB="4554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Рођење</a:t>
                      </a: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Исуса Христа</a:t>
                      </a:r>
                      <a:endParaRPr kumimoji="0" lang="sr-Cyrl-C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</a:endParaRPr>
                    </a:p>
                  </a:txBody>
                  <a:tcPr marT="45542" marB="4554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1-100</a:t>
                      </a:r>
                      <a:endParaRPr kumimoji="0" lang="sr-Cyrl-C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542" marB="4554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II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101-200</a:t>
                      </a:r>
                      <a:endParaRPr kumimoji="0" lang="sr-Cyrl-C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542" marB="4554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III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201-300</a:t>
                      </a:r>
                      <a:endParaRPr kumimoji="0" lang="sr-Cyrl-C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542" marB="4554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IV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301-400</a:t>
                      </a:r>
                      <a:endParaRPr kumimoji="0" lang="sr-Cyrl-C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542" marB="4554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241" name="Rectangle 56"/>
          <p:cNvSpPr>
            <a:spLocks noChangeArrowheads="1"/>
          </p:cNvSpPr>
          <p:nvPr/>
        </p:nvSpPr>
        <p:spPr bwMode="auto">
          <a:xfrm>
            <a:off x="304800" y="4202113"/>
            <a:ext cx="7867650" cy="183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altLang="en-US" sz="1200">
                <a:cs typeface="Times New Roman" pitchFamily="18" charset="0"/>
              </a:rPr>
              <a:t>*                        </a:t>
            </a:r>
            <a:r>
              <a:rPr lang="sr-Cyrl-CS" altLang="en-US" sz="1400">
                <a:cs typeface="Times New Roman" pitchFamily="18" charset="0"/>
              </a:rPr>
              <a:t>ГОДИНЕ   </a:t>
            </a:r>
            <a:r>
              <a:rPr lang="sr-Cyrl-CS" altLang="en-US" sz="1400" b="1" u="sng">
                <a:solidFill>
                  <a:srgbClr val="FF0000"/>
                </a:solidFill>
                <a:cs typeface="Times New Roman" pitchFamily="18" charset="0"/>
              </a:rPr>
              <a:t>ПРЕ</a:t>
            </a:r>
            <a:r>
              <a:rPr lang="sr-Cyrl-CS" altLang="en-US" sz="1400">
                <a:cs typeface="Times New Roman" pitchFamily="18" charset="0"/>
              </a:rPr>
              <a:t>  РОЂЕЊА  ИСУСА  ХРИСТА  ИДУ  ОД  </a:t>
            </a:r>
            <a:r>
              <a:rPr lang="sr-Cyrl-CS" altLang="en-US" sz="1400">
                <a:solidFill>
                  <a:srgbClr val="FF0000"/>
                </a:solidFill>
                <a:cs typeface="Times New Roman" pitchFamily="18" charset="0"/>
              </a:rPr>
              <a:t>ВЕЋИХ  КА  МАЊИ</a:t>
            </a:r>
            <a:r>
              <a:rPr lang="sr-Cyrl-CS" altLang="en-US" sz="1400">
                <a:solidFill>
                  <a:srgbClr val="FF0000"/>
                </a:solidFill>
              </a:rPr>
              <a:t>М</a:t>
            </a:r>
            <a:endParaRPr lang="en-US" altLang="en-US" sz="1400">
              <a:solidFill>
                <a:srgbClr val="FF0000"/>
              </a:solidFill>
            </a:endParaRPr>
          </a:p>
          <a:p>
            <a:pPr eaLnBrk="0" hangingPunct="0"/>
            <a:r>
              <a:rPr lang="en-US" altLang="en-US" sz="1400">
                <a:cs typeface="Times New Roman" pitchFamily="18" charset="0"/>
              </a:rPr>
              <a:t>                     </a:t>
            </a:r>
            <a:r>
              <a:rPr lang="sr-Cyrl-CS" altLang="en-US" sz="1400">
                <a:cs typeface="Times New Roman" pitchFamily="18" charset="0"/>
              </a:rPr>
              <a:t>776.п.н.е.  ,775. п.н.е. ,774. п.н.е., ............321.п.н.е,......123. п.н.е.......63. п.н.е....</a:t>
            </a:r>
            <a:endParaRPr lang="en-US" altLang="en-US" sz="1400">
              <a:cs typeface="Times New Roman" pitchFamily="18" charset="0"/>
            </a:endParaRPr>
          </a:p>
          <a:p>
            <a:pPr eaLnBrk="0" hangingPunct="0"/>
            <a:endParaRPr lang="en-US" altLang="en-US" sz="1400">
              <a:cs typeface="Times New Roman" pitchFamily="18" charset="0"/>
            </a:endParaRPr>
          </a:p>
          <a:p>
            <a:pPr eaLnBrk="0" hangingPunct="0"/>
            <a:endParaRPr lang="en-US" altLang="en-US" sz="1200">
              <a:cs typeface="Times New Roman" pitchFamily="18" charset="0"/>
            </a:endParaRPr>
          </a:p>
          <a:p>
            <a:pPr eaLnBrk="0" hangingPunct="0"/>
            <a:endParaRPr lang="en-US" altLang="en-US" sz="1200">
              <a:cs typeface="Times New Roman" pitchFamily="18" charset="0"/>
            </a:endParaRPr>
          </a:p>
          <a:p>
            <a:pPr eaLnBrk="0" hangingPunct="0"/>
            <a:endParaRPr lang="en-US" altLang="en-US" sz="1200">
              <a:cs typeface="Times New Roman" pitchFamily="18" charset="0"/>
            </a:endParaRPr>
          </a:p>
          <a:p>
            <a:pPr eaLnBrk="0" hangingPunct="0"/>
            <a:endParaRPr lang="en-US" altLang="en-US" sz="700"/>
          </a:p>
          <a:p>
            <a:pPr eaLnBrk="0" hangingPunct="0"/>
            <a:r>
              <a:rPr lang="en-US" altLang="en-US" sz="1200">
                <a:cs typeface="Times New Roman" pitchFamily="18" charset="0"/>
              </a:rPr>
              <a:t>*                    </a:t>
            </a:r>
            <a:r>
              <a:rPr lang="sr-Cyrl-CS" altLang="en-US" sz="1400">
                <a:cs typeface="Times New Roman" pitchFamily="18" charset="0"/>
              </a:rPr>
              <a:t>ГОДИНЕ  </a:t>
            </a:r>
            <a:r>
              <a:rPr lang="sr-Cyrl-CS" altLang="en-US" sz="1400" b="1" u="sng">
                <a:solidFill>
                  <a:srgbClr val="FFFF00"/>
                </a:solidFill>
                <a:cs typeface="Times New Roman" pitchFamily="18" charset="0"/>
              </a:rPr>
              <a:t>ПОСЛЕ </a:t>
            </a:r>
            <a:r>
              <a:rPr lang="sr-Cyrl-CS" altLang="en-US" sz="1400">
                <a:cs typeface="Times New Roman" pitchFamily="18" charset="0"/>
              </a:rPr>
              <a:t> РОЂЕЊА  ИСУСА  ХРИСТА  ИДУ  ОД  </a:t>
            </a:r>
            <a:r>
              <a:rPr lang="sr-Cyrl-CS" altLang="en-US" sz="1400">
                <a:solidFill>
                  <a:srgbClr val="FFFF00"/>
                </a:solidFill>
                <a:cs typeface="Times New Roman" pitchFamily="18" charset="0"/>
              </a:rPr>
              <a:t>МАЊИХ  КА  ВЕЋИМ</a:t>
            </a:r>
            <a:r>
              <a:rPr lang="sr-Cyrl-CS" altLang="en-US" sz="1400">
                <a:cs typeface="Times New Roman" pitchFamily="18" charset="0"/>
              </a:rPr>
              <a:t>.  </a:t>
            </a:r>
            <a:endParaRPr lang="en-US" altLang="en-US" sz="1400"/>
          </a:p>
          <a:p>
            <a:pPr eaLnBrk="0" hangingPunct="0"/>
            <a:r>
              <a:rPr lang="en-US" altLang="en-US" sz="1400">
                <a:cs typeface="Times New Roman" pitchFamily="18" charset="0"/>
              </a:rPr>
              <a:t>                       </a:t>
            </a:r>
            <a:r>
              <a:rPr lang="sr-Cyrl-CS" altLang="en-US" sz="1400">
                <a:cs typeface="Times New Roman" pitchFamily="18" charset="0"/>
              </a:rPr>
              <a:t>1 год. ,   153 год ,   579  год ,     1678  год ,    1799  год ,    2001 год. ,   2010 ...</a:t>
            </a:r>
            <a:endParaRPr lang="sr-Cyrl-CS" altLang="en-US" sz="1400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Cyrl-CS" altLang="en-US" smtClean="0"/>
              <a:t>Временске  одреднице</a:t>
            </a:r>
            <a:endParaRPr lang="en-US" altLang="en-US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sr-Cyrl-CS" altLang="en-US" smtClean="0"/>
          </a:p>
          <a:p>
            <a:pPr eaLnBrk="1" hangingPunct="1">
              <a:buFontTx/>
              <a:buNone/>
            </a:pPr>
            <a:r>
              <a:rPr lang="sr-Cyrl-CS" altLang="en-US" smtClean="0"/>
              <a:t> *Деценија   - 10 година</a:t>
            </a:r>
          </a:p>
          <a:p>
            <a:pPr eaLnBrk="1" hangingPunct="1"/>
            <a:endParaRPr lang="sr-Cyrl-CS" altLang="en-US" smtClean="0"/>
          </a:p>
          <a:p>
            <a:pPr eaLnBrk="1" hangingPunct="1">
              <a:buFontTx/>
              <a:buNone/>
            </a:pPr>
            <a:r>
              <a:rPr lang="sr-Cyrl-CS" altLang="en-US" smtClean="0"/>
              <a:t>*Век             - 100  година(10 деценија)</a:t>
            </a:r>
          </a:p>
          <a:p>
            <a:pPr eaLnBrk="1" hangingPunct="1">
              <a:buFontTx/>
              <a:buNone/>
            </a:pPr>
            <a:endParaRPr lang="sr-Cyrl-CS" altLang="en-US" smtClean="0"/>
          </a:p>
          <a:p>
            <a:pPr eaLnBrk="1" hangingPunct="1">
              <a:buFontTx/>
              <a:buNone/>
            </a:pPr>
            <a:r>
              <a:rPr lang="sr-Cyrl-CS" altLang="en-US" smtClean="0"/>
              <a:t>*Миленијум – 1000 година (10 векова)</a:t>
            </a:r>
            <a:endParaRPr lang="en-US" altLang="en-US" smtClean="0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Default Design 11">
      <a:dk1>
        <a:srgbClr val="3E3E5C"/>
      </a:dk1>
      <a:lt1>
        <a:srgbClr val="FFFFFF"/>
      </a:lt1>
      <a:dk2>
        <a:srgbClr val="666699"/>
      </a:dk2>
      <a:lt2>
        <a:srgbClr val="FFFFFF"/>
      </a:lt2>
      <a:accent1>
        <a:srgbClr val="60597B"/>
      </a:accent1>
      <a:accent2>
        <a:srgbClr val="6666FF"/>
      </a:accent2>
      <a:accent3>
        <a:srgbClr val="B8B8CA"/>
      </a:accent3>
      <a:accent4>
        <a:srgbClr val="DADADA"/>
      </a:accent4>
      <a:accent5>
        <a:srgbClr val="B6B5BF"/>
      </a:accent5>
      <a:accent6>
        <a:srgbClr val="5C5CE7"/>
      </a:accent6>
      <a:hlink>
        <a:srgbClr val="99CCFF"/>
      </a:hlink>
      <a:folHlink>
        <a:srgbClr val="FFFF99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651</TotalTime>
  <Words>567</Words>
  <Application>Microsoft Office PowerPoint</Application>
  <PresentationFormat>On-screen Show (4:3)</PresentationFormat>
  <Paragraphs>183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6" baseType="lpstr">
      <vt:lpstr>Arial</vt:lpstr>
      <vt:lpstr>Times New Roman</vt:lpstr>
      <vt:lpstr>Default Design</vt:lpstr>
      <vt:lpstr>Огледни  час</vt:lpstr>
      <vt:lpstr>Slide 2</vt:lpstr>
      <vt:lpstr> Еволуција човека</vt:lpstr>
      <vt:lpstr>Простор  може  да буде:  *континент *држава *град *село *грађевина </vt:lpstr>
      <vt:lpstr>Slide 5</vt:lpstr>
      <vt:lpstr>Хронологија</vt:lpstr>
      <vt:lpstr>Slide 7</vt:lpstr>
      <vt:lpstr>Slide 8</vt:lpstr>
      <vt:lpstr>Временске  одреднице</vt:lpstr>
      <vt:lpstr>ДЕЦЕНИЈА   ВЕК   МИЛЕНИЈУМ</vt:lpstr>
      <vt:lpstr>“Прекретница”</vt:lpstr>
      <vt:lpstr>Хришћани</vt:lpstr>
      <vt:lpstr>Стари Грци</vt:lpstr>
      <vt:lpstr>Стари Рим</vt:lpstr>
      <vt:lpstr>Египћани</vt:lpstr>
      <vt:lpstr>Муслимани</vt:lpstr>
      <vt:lpstr>Рачунање  времена</vt:lpstr>
      <vt:lpstr>Примери:</vt:lpstr>
      <vt:lpstr>УРАДИ  САМ</vt:lpstr>
      <vt:lpstr>          1638           753   776                                                                                                                                                           </vt:lpstr>
      <vt:lpstr>Провери  своје знање!</vt:lpstr>
      <vt:lpstr>Дефиниција историје:  Историја је .......наука,која проучава............људског ...........,од .............времена  до .........</vt:lpstr>
      <vt:lpstr>Ком  историјском извору припада?</vt:lpstr>
      <vt:lpstr>Који је ово историјски  извор....?</vt:lpstr>
      <vt:lpstr>А ово је ....</vt:lpstr>
      <vt:lpstr>Како су стари народи рачунали време?</vt:lpstr>
      <vt:lpstr>Slide 27</vt:lpstr>
      <vt:lpstr>Израчунај:</vt:lpstr>
      <vt:lpstr>Одреди ком веку припадају сл.године:</vt:lpstr>
      <vt:lpstr>ДОМАЋИ  ЗАДАТАК</vt:lpstr>
      <vt:lpstr>Slide 31</vt:lpstr>
      <vt:lpstr>Slide 32</vt:lpstr>
      <vt:lpstr>Slide 33</vt:lpstr>
    </vt:vector>
  </TitlesOfParts>
  <Company>&lt;arabianhorse&gt;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Време  и  простор</dc:title>
  <dc:creator>Jova</dc:creator>
  <cp:lastModifiedBy>Skola</cp:lastModifiedBy>
  <cp:revision>40</cp:revision>
  <dcterms:created xsi:type="dcterms:W3CDTF">2010-08-23T15:01:34Z</dcterms:created>
  <dcterms:modified xsi:type="dcterms:W3CDTF">2014-08-29T09:05:10Z</dcterms:modified>
</cp:coreProperties>
</file>